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72" r:id="rId2"/>
    <p:sldId id="373" r:id="rId3"/>
    <p:sldId id="366" r:id="rId4"/>
    <p:sldId id="375" r:id="rId5"/>
    <p:sldId id="330" r:id="rId6"/>
    <p:sldId id="331" r:id="rId7"/>
    <p:sldId id="334" r:id="rId8"/>
    <p:sldId id="332" r:id="rId9"/>
    <p:sldId id="333" r:id="rId10"/>
    <p:sldId id="338" r:id="rId11"/>
    <p:sldId id="339" r:id="rId12"/>
    <p:sldId id="340" r:id="rId13"/>
    <p:sldId id="376" r:id="rId14"/>
    <p:sldId id="377" r:id="rId15"/>
    <p:sldId id="26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D401BAB-BD93-447A-AF99-64978DA5E803}">
          <p14:sldIdLst>
            <p14:sldId id="372"/>
            <p14:sldId id="373"/>
            <p14:sldId id="366"/>
            <p14:sldId id="375"/>
            <p14:sldId id="330"/>
            <p14:sldId id="331"/>
            <p14:sldId id="334"/>
            <p14:sldId id="332"/>
            <p14:sldId id="333"/>
            <p14:sldId id="338"/>
            <p14:sldId id="339"/>
            <p14:sldId id="340"/>
            <p14:sldId id="376"/>
            <p14:sldId id="377"/>
          </p14:sldIdLst>
        </p14:section>
        <p14:section name="END" id="{1BCECB32-F688-455D-A8A4-80A874A25F5C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马立伟" initials="LW.M" lastIdx="1" clrIdx="0">
    <p:extLst>
      <p:ext uri="{19B8F6BF-5375-455C-9EA6-DF929625EA0E}">
        <p15:presenceInfo xmlns:p15="http://schemas.microsoft.com/office/powerpoint/2012/main" userId="马立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F5597"/>
    <a:srgbClr val="AF1B2D"/>
    <a:srgbClr val="000000"/>
    <a:srgbClr val="DD2431"/>
    <a:srgbClr val="0071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81235" autoAdjust="0"/>
  </p:normalViewPr>
  <p:slideViewPr>
    <p:cSldViewPr snapToGrid="0">
      <p:cViewPr varScale="1">
        <p:scale>
          <a:sx n="72" d="100"/>
          <a:sy n="72" d="100"/>
        </p:scale>
        <p:origin x="917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4E398-C3EE-41E2-936E-1FE6E3796C1F}" type="datetimeFigureOut">
              <a:rPr lang="zh-CN" altLang="en-US" smtClean="0"/>
              <a:pPr/>
              <a:t>2023/8/13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06E53-4144-4B52-A1B3-F5D688F6D4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8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975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XFS5152CE</a:t>
            </a:r>
            <a:r>
              <a:rPr lang="zh-CN" altLang="en-US" dirty="0" smtClean="0"/>
              <a:t>语音合成芯片用户开发指南</a:t>
            </a:r>
            <a:r>
              <a:rPr lang="en-US" altLang="zh-CN" dirty="0" smtClean="0"/>
              <a:t>V1.2.pdf</a:t>
            </a:r>
          </a:p>
          <a:p>
            <a:r>
              <a:rPr lang="zh-CN" altLang="en-US" sz="1200" dirty="0" smtClean="0">
                <a:solidFill>
                  <a:srgbClr val="AF1B2D"/>
                </a:solidFill>
              </a:rPr>
              <a:t>语音合成命令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Page12/pdf18</a:t>
            </a:r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文本控制标记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en-US" altLang="zh-CN" dirty="0" smtClean="0"/>
              <a:t>Page37/pdf43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0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XFS5152CE</a:t>
            </a:r>
            <a:r>
              <a:rPr lang="zh-CN" altLang="en-US" dirty="0" smtClean="0"/>
              <a:t>语音合成芯片用户开发指南</a:t>
            </a:r>
            <a:r>
              <a:rPr lang="en-US" altLang="zh-CN" dirty="0" smtClean="0"/>
              <a:t>V1.2.pdf</a:t>
            </a:r>
          </a:p>
          <a:p>
            <a:r>
              <a:rPr lang="zh-CN" altLang="en-US" sz="1200" dirty="0" smtClean="0">
                <a:solidFill>
                  <a:srgbClr val="AF1B2D"/>
                </a:solidFill>
              </a:rPr>
              <a:t>语音合成命令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Page12/pdf18</a:t>
            </a:r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文本控制标记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en-US" altLang="zh-CN" dirty="0" smtClean="0"/>
              <a:t>Page37/pdf43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 i="0" u="none" strike="noStrike" kern="1200" dirty="0" smtClean="0">
                <a:solidFill>
                  <a:srgbClr val="FF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GB2312      0x00</a:t>
            </a:r>
            <a:endParaRPr lang="zh-CN" altLang="zh-CN" sz="1200" b="0" i="0" u="none" strike="noStrike" dirty="0" smtClean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 i="0" u="none" strike="noStrike" kern="12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GBK            0x01</a:t>
            </a:r>
            <a:endParaRPr lang="zh-CN" altLang="zh-CN" sz="1200" b="0" i="0" u="none" strike="noStrike" dirty="0" smtClean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 i="0" u="none" strike="noStrike" kern="12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BIG5           0x02</a:t>
            </a:r>
            <a:endParaRPr lang="zh-CN" altLang="zh-CN" sz="1200" b="0" i="0" u="none" strike="noStrike" dirty="0" smtClean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 i="0" u="none" strike="noStrike" kern="12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UNICODE</a:t>
            </a:r>
            <a:r>
              <a:rPr lang="en-US" altLang="zh-CN" sz="1200" b="0" i="0" u="none" strike="noStrike" kern="1200" baseline="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200" b="0" i="0" u="none" strike="noStrike" kern="1200" dirty="0" smtClean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0x03</a:t>
            </a:r>
            <a:endParaRPr lang="zh-CN" altLang="zh-CN" sz="1200" b="0" i="0" u="none" strike="noStrike" dirty="0" smtClean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1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456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96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20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5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设计软件功能前，我们先了解下语音模块：</a:t>
            </a:r>
            <a:endParaRPr lang="en-US" altLang="zh-CN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XFS5152CE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语音合成芯片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轻量级的语音识别功能，支持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个命令词的识别。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952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085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一般应用中语音合成系统最小系统需要包括：控制器模块（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MCU/MPU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XFS5152CE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芯片、 功放模块、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喇叭。如果需要使用语音识别功能、或者语音编解码功能，系统中还需要增加麦克风。</a:t>
            </a:r>
            <a:r>
              <a:rPr lang="zh-CN" altLang="en-US" sz="1200" dirty="0" smtClean="0"/>
              <a:t>控制器和喇叭为外部模块，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喇叭建议采用有源音箱，否则模块发出的音频功率仅支持驱动耳机。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语音合成系统中， 主控制器和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XFS5152CE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芯片之间可以通过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I2C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接口连接，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通过这些通讯接口向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XFS5152CE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芯片发送控制命令和文本，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XFS5152CE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芯片接收到文本后合成为语音信号输出。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用户在使用语音识别功能时， 上位机发送启动语音识别功能的命令给语音芯片， 芯片把从麦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克风采集到的语音数据，通过内部的识别模块进行转换成相应的识别结果，通过通讯接口回传给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控制器。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29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59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133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XFS5152CE</a:t>
            </a:r>
            <a:r>
              <a:rPr lang="zh-CN" altLang="en-US" dirty="0" smtClean="0"/>
              <a:t>语音合成芯片用户开发指南</a:t>
            </a:r>
            <a:r>
              <a:rPr lang="en-US" altLang="zh-CN" dirty="0" smtClean="0"/>
              <a:t>V1.2.pdf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AF1B2D"/>
                </a:solidFill>
              </a:rPr>
              <a:t>语音合成命令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Page12/pdf18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9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13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93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>
            <a:extLst>
              <a:ext uri="{FF2B5EF4-FFF2-40B4-BE49-F238E27FC236}">
                <a16:creationId xmlns="" xmlns:a16="http://schemas.microsoft.com/office/drawing/2014/main" id="{EDE8EEB6-4982-479B-8424-D8087C011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023D-193E-4D5B-9ED1-9150CD9341A4}" type="datetimeFigureOut">
              <a:rPr lang="zh-CN" altLang="en-US" smtClean="0"/>
              <a:pPr/>
              <a:t>2023/8/13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="" xmlns:a16="http://schemas.microsoft.com/office/drawing/2014/main" id="{FE4C3E59-625B-4F94-8C0F-BA6D5091F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="" xmlns:a16="http://schemas.microsoft.com/office/drawing/2014/main" id="{153DA33A-EDEF-4186-9F1E-CF71AACCE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1DB3F-85A6-4A80-B2F4-EBDA3C75A73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31A36231-A004-4E3D-A56E-D3FBAE60DA71}"/>
              </a:ext>
            </a:extLst>
          </p:cNvPr>
          <p:cNvSpPr/>
          <p:nvPr userDrawn="1"/>
        </p:nvSpPr>
        <p:spPr>
          <a:xfrm rot="2700000">
            <a:off x="430970" y="329369"/>
            <a:ext cx="338212" cy="338212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5EF0F61A-2CA9-4D67-A748-B3D779756601}"/>
              </a:ext>
            </a:extLst>
          </p:cNvPr>
          <p:cNvSpPr/>
          <p:nvPr userDrawn="1"/>
        </p:nvSpPr>
        <p:spPr>
          <a:xfrm rot="2700000">
            <a:off x="314520" y="329368"/>
            <a:ext cx="338212" cy="338212"/>
          </a:xfrm>
          <a:prstGeom prst="rect">
            <a:avLst/>
          </a:prstGeom>
          <a:noFill/>
          <a:ln>
            <a:solidFill>
              <a:srgbClr val="007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46D2FD64-D2D1-49C6-9EBE-C3808CB67A2A}"/>
              </a:ext>
            </a:extLst>
          </p:cNvPr>
          <p:cNvCxnSpPr>
            <a:cxnSpLocks/>
          </p:cNvCxnSpPr>
          <p:nvPr userDrawn="1"/>
        </p:nvCxnSpPr>
        <p:spPr>
          <a:xfrm>
            <a:off x="839228" y="728663"/>
            <a:ext cx="113527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6824CBC8-B8DC-4F68-AB8E-1D757F14700B}"/>
              </a:ext>
            </a:extLst>
          </p:cNvPr>
          <p:cNvSpPr/>
          <p:nvPr userDrawn="1"/>
        </p:nvSpPr>
        <p:spPr>
          <a:xfrm>
            <a:off x="0" y="6477000"/>
            <a:ext cx="12192000" cy="380999"/>
          </a:xfrm>
          <a:prstGeom prst="rect">
            <a:avLst/>
          </a:prstGeom>
          <a:solidFill>
            <a:srgbClr val="007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46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35D12C0-6AD3-48FA-A913-543878760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-16086" r="67113" b="100000"/>
          <a:stretch>
            <a:fillRect/>
          </a:stretch>
        </p:blipFill>
        <p:spPr>
          <a:xfrm rot="5400000">
            <a:off x="4384393" y="375905"/>
            <a:ext cx="2380683" cy="899920"/>
          </a:xfrm>
          <a:custGeom>
            <a:avLst/>
            <a:gdLst>
              <a:gd name="connsiteX0" fmla="*/ 0 w 2380683"/>
              <a:gd name="connsiteY0" fmla="*/ 330316 h 899920"/>
              <a:gd name="connsiteX1" fmla="*/ 625294 w 2380683"/>
              <a:gd name="connsiteY1" fmla="*/ 0 h 899920"/>
              <a:gd name="connsiteX2" fmla="*/ 2380683 w 2380683"/>
              <a:gd name="connsiteY2" fmla="*/ 899920 h 899920"/>
              <a:gd name="connsiteX3" fmla="*/ 1111072 w 2380683"/>
              <a:gd name="connsiteY3" fmla="*/ 899920 h 899920"/>
              <a:gd name="connsiteX4" fmla="*/ 0 w 2380683"/>
              <a:gd name="connsiteY4" fmla="*/ 330316 h 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0683" h="899920">
                <a:moveTo>
                  <a:pt x="0" y="330316"/>
                </a:moveTo>
                <a:lnTo>
                  <a:pt x="625294" y="0"/>
                </a:lnTo>
                <a:lnTo>
                  <a:pt x="2380683" y="899920"/>
                </a:lnTo>
                <a:lnTo>
                  <a:pt x="1111072" y="899920"/>
                </a:lnTo>
                <a:lnTo>
                  <a:pt x="0" y="330316"/>
                </a:lnTo>
                <a:close/>
              </a:path>
            </a:pathLst>
          </a:cu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7562A8C6-DDDF-4BC3-88D2-54DC12D7D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4" t="53473" r="22735" b="43914"/>
          <a:stretch>
            <a:fillRect/>
          </a:stretch>
        </p:blipFill>
        <p:spPr>
          <a:xfrm rot="5400000">
            <a:off x="2060066" y="6793877"/>
            <a:ext cx="147" cy="146151"/>
          </a:xfrm>
          <a:custGeom>
            <a:avLst/>
            <a:gdLst>
              <a:gd name="connsiteX0" fmla="*/ 0 w 147"/>
              <a:gd name="connsiteY0" fmla="*/ 146076 h 146151"/>
              <a:gd name="connsiteX1" fmla="*/ 0 w 147"/>
              <a:gd name="connsiteY1" fmla="*/ 0 h 146151"/>
              <a:gd name="connsiteX2" fmla="*/ 147 w 147"/>
              <a:gd name="connsiteY2" fmla="*/ 146151 h 146151"/>
              <a:gd name="connsiteX3" fmla="*/ 0 w 147"/>
              <a:gd name="connsiteY3" fmla="*/ 146076 h 14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" h="146151">
                <a:moveTo>
                  <a:pt x="0" y="146076"/>
                </a:moveTo>
                <a:lnTo>
                  <a:pt x="0" y="0"/>
                </a:lnTo>
                <a:lnTo>
                  <a:pt x="147" y="146151"/>
                </a:lnTo>
                <a:lnTo>
                  <a:pt x="0" y="146076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="" xmlns:a16="http://schemas.microsoft.com/office/drawing/2014/main" id="{AC2CE651-8F81-4DDD-95F1-AF8A16474EB1}"/>
              </a:ext>
            </a:extLst>
          </p:cNvPr>
          <p:cNvSpPr/>
          <p:nvPr/>
        </p:nvSpPr>
        <p:spPr>
          <a:xfrm>
            <a:off x="2250486" y="0"/>
            <a:ext cx="4096671" cy="6858000"/>
          </a:xfrm>
          <a:custGeom>
            <a:avLst/>
            <a:gdLst>
              <a:gd name="connsiteX0" fmla="*/ 3513296 w 4096671"/>
              <a:gd name="connsiteY0" fmla="*/ 0 h 6858000"/>
              <a:gd name="connsiteX1" fmla="*/ 4096671 w 4096671"/>
              <a:gd name="connsiteY1" fmla="*/ 0 h 6858000"/>
              <a:gd name="connsiteX2" fmla="*/ 608219 w 4096671"/>
              <a:gd name="connsiteY2" fmla="*/ 6858000 h 6858000"/>
              <a:gd name="connsiteX3" fmla="*/ 0 w 4096671"/>
              <a:gd name="connsiteY3" fmla="*/ 68557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6671" h="6858000">
                <a:moveTo>
                  <a:pt x="3513296" y="0"/>
                </a:moveTo>
                <a:lnTo>
                  <a:pt x="4096671" y="0"/>
                </a:lnTo>
                <a:lnTo>
                  <a:pt x="608219" y="6858000"/>
                </a:lnTo>
                <a:lnTo>
                  <a:pt x="0" y="685573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431800" dist="1016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  </a:t>
            </a:r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="" xmlns:a16="http://schemas.microsoft.com/office/drawing/2014/main" id="{E5135159-A33F-4E8F-923E-449AB94933F0}"/>
              </a:ext>
            </a:extLst>
          </p:cNvPr>
          <p:cNvSpPr/>
          <p:nvPr/>
        </p:nvSpPr>
        <p:spPr>
          <a:xfrm rot="5400000">
            <a:off x="5819485" y="2619466"/>
            <a:ext cx="614844" cy="53672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9576">
            <a:extLst>
              <a:ext uri="{FF2B5EF4-FFF2-40B4-BE49-F238E27FC236}">
                <a16:creationId xmlns="" xmlns:a16="http://schemas.microsoft.com/office/drawing/2014/main" id="{D0575314-3FAD-4365-8796-B20D4A8C4A2C}"/>
              </a:ext>
            </a:extLst>
          </p:cNvPr>
          <p:cNvSpPr/>
          <p:nvPr/>
        </p:nvSpPr>
        <p:spPr>
          <a:xfrm rot="12704818">
            <a:off x="5813757" y="2763499"/>
            <a:ext cx="390132" cy="336611"/>
          </a:xfrm>
          <a:custGeom>
            <a:avLst/>
            <a:gdLst>
              <a:gd name="connsiteX0" fmla="*/ 0 w 504892"/>
              <a:gd name="connsiteY0" fmla="*/ 431327 h 431327"/>
              <a:gd name="connsiteX1" fmla="*/ 252446 w 504892"/>
              <a:gd name="connsiteY1" fmla="*/ 0 h 431327"/>
              <a:gd name="connsiteX2" fmla="*/ 504892 w 504892"/>
              <a:gd name="connsiteY2" fmla="*/ 431327 h 431327"/>
              <a:gd name="connsiteX3" fmla="*/ 0 w 504892"/>
              <a:gd name="connsiteY3" fmla="*/ 431327 h 431327"/>
              <a:gd name="connsiteX0" fmla="*/ 0 w 517363"/>
              <a:gd name="connsiteY0" fmla="*/ 431327 h 431327"/>
              <a:gd name="connsiteX1" fmla="*/ 252446 w 517363"/>
              <a:gd name="connsiteY1" fmla="*/ 0 h 431327"/>
              <a:gd name="connsiteX2" fmla="*/ 517363 w 517363"/>
              <a:gd name="connsiteY2" fmla="*/ 427345 h 431327"/>
              <a:gd name="connsiteX3" fmla="*/ 0 w 517363"/>
              <a:gd name="connsiteY3" fmla="*/ 431327 h 431327"/>
              <a:gd name="connsiteX0" fmla="*/ 0 w 501551"/>
              <a:gd name="connsiteY0" fmla="*/ 432745 h 432745"/>
              <a:gd name="connsiteX1" fmla="*/ 236634 w 501551"/>
              <a:gd name="connsiteY1" fmla="*/ 0 h 432745"/>
              <a:gd name="connsiteX2" fmla="*/ 501551 w 501551"/>
              <a:gd name="connsiteY2" fmla="*/ 427345 h 432745"/>
              <a:gd name="connsiteX3" fmla="*/ 0 w 501551"/>
              <a:gd name="connsiteY3" fmla="*/ 432745 h 43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51" h="432745">
                <a:moveTo>
                  <a:pt x="0" y="432745"/>
                </a:moveTo>
                <a:lnTo>
                  <a:pt x="236634" y="0"/>
                </a:lnTo>
                <a:lnTo>
                  <a:pt x="501551" y="427345"/>
                </a:lnTo>
                <a:lnTo>
                  <a:pt x="0" y="4327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5B51D83-FB89-45EA-8D90-1F1CDA02A2B7}"/>
              </a:ext>
            </a:extLst>
          </p:cNvPr>
          <p:cNvSpPr txBox="1"/>
          <p:nvPr/>
        </p:nvSpPr>
        <p:spPr>
          <a:xfrm>
            <a:off x="6425060" y="2472330"/>
            <a:ext cx="6285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智慧云播报打印</a:t>
            </a:r>
            <a:r>
              <a:rPr lang="zh-CN" altLang="en-US" sz="4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4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5332861A-B7FD-4957-A711-671B702C55E5}"/>
              </a:ext>
            </a:extLst>
          </p:cNvPr>
          <p:cNvSpPr/>
          <p:nvPr/>
        </p:nvSpPr>
        <p:spPr>
          <a:xfrm>
            <a:off x="6209607" y="4500795"/>
            <a:ext cx="4314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新大陆时代</a:t>
            </a:r>
            <a:endParaRPr lang="en-US" altLang="zh-CN" sz="3200" b="1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="" xmlns:a16="http://schemas.microsoft.com/office/drawing/2014/main" id="{8DBD217E-94F3-4B64-BFDC-8A3E93C561B0}"/>
              </a:ext>
            </a:extLst>
          </p:cNvPr>
          <p:cNvSpPr/>
          <p:nvPr/>
        </p:nvSpPr>
        <p:spPr>
          <a:xfrm>
            <a:off x="2914089" y="0"/>
            <a:ext cx="4176722" cy="6867307"/>
          </a:xfrm>
          <a:custGeom>
            <a:avLst/>
            <a:gdLst>
              <a:gd name="connsiteX0" fmla="*/ 3496746 w 4176722"/>
              <a:gd name="connsiteY0" fmla="*/ 0 h 6867307"/>
              <a:gd name="connsiteX1" fmla="*/ 4176722 w 4176722"/>
              <a:gd name="connsiteY1" fmla="*/ 0 h 6867307"/>
              <a:gd name="connsiteX2" fmla="*/ 680330 w 4176722"/>
              <a:gd name="connsiteY2" fmla="*/ 6866617 h 6867307"/>
              <a:gd name="connsiteX3" fmla="*/ 0 w 4176722"/>
              <a:gd name="connsiteY3" fmla="*/ 6867307 h 686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722" h="6867307">
                <a:moveTo>
                  <a:pt x="3496746" y="0"/>
                </a:moveTo>
                <a:lnTo>
                  <a:pt x="4176722" y="0"/>
                </a:lnTo>
                <a:lnTo>
                  <a:pt x="680330" y="6866617"/>
                </a:lnTo>
                <a:lnTo>
                  <a:pt x="0" y="68673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28" name="Picture 4" descr="https://timgsa.baidu.com/timg?image&amp;quality=80&amp;size=b9999_10000&amp;sec=1563702107120&amp;di=f9247d004635957b4209d5a944ce9828&amp;imgtype=0&amp;src=http%3A%2F%2Fwww.wxrb.com%2Fzhuanti_center%2F2016%2Fwlw%2Freport%2F201610%2FW02016102773997005215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551" y="208092"/>
            <a:ext cx="4203126" cy="2283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656485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2744" y="1668984"/>
            <a:ext cx="8630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solidFill>
                  <a:srgbClr val="AF1B2D"/>
                </a:solidFill>
              </a:rPr>
              <a:t>（</a:t>
            </a:r>
            <a:r>
              <a:rPr lang="en-US" altLang="zh-CN" sz="2000" dirty="0" smtClean="0">
                <a:solidFill>
                  <a:srgbClr val="AF1B2D"/>
                </a:solidFill>
              </a:rPr>
              <a:t>1</a:t>
            </a:r>
            <a:r>
              <a:rPr lang="zh-CN" altLang="en-US" sz="2000" dirty="0" smtClean="0">
                <a:solidFill>
                  <a:srgbClr val="AF1B2D"/>
                </a:solidFill>
              </a:rPr>
              <a:t>）</a:t>
            </a:r>
            <a:r>
              <a:rPr lang="en-US" altLang="zh-CN" sz="2000" dirty="0">
                <a:solidFill>
                  <a:prstClr val="black"/>
                </a:solidFill>
              </a:rPr>
              <a:t>XFS5152CE</a:t>
            </a:r>
            <a:r>
              <a:rPr lang="zh-CN" altLang="en-US" sz="2000" dirty="0" smtClean="0">
                <a:solidFill>
                  <a:prstClr val="black"/>
                </a:solidFill>
              </a:rPr>
              <a:t>通讯</a:t>
            </a:r>
            <a:r>
              <a:rPr lang="zh-CN" altLang="en-US" sz="2000" dirty="0">
                <a:solidFill>
                  <a:prstClr val="black"/>
                </a:solidFill>
              </a:rPr>
              <a:t>协议 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solidFill>
                  <a:srgbClr val="AF1B2D"/>
                </a:solidFill>
              </a:rPr>
              <a:t>         语音合成</a:t>
            </a:r>
            <a:r>
              <a:rPr lang="zh-CN" altLang="en-US" sz="2000" dirty="0">
                <a:solidFill>
                  <a:srgbClr val="AF1B2D"/>
                </a:solidFill>
              </a:rPr>
              <a:t>命令</a:t>
            </a:r>
            <a:endParaRPr lang="en-US" altLang="zh-CN" sz="2000" dirty="0">
              <a:solidFill>
                <a:srgbClr val="AF1B2D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2744" y="939291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AF1B2D"/>
                </a:solidFill>
              </a:rPr>
              <a:t>1. </a:t>
            </a:r>
            <a:r>
              <a:rPr lang="zh-CN" altLang="en-US" sz="2400" dirty="0" smtClean="0">
                <a:solidFill>
                  <a:srgbClr val="AF1B2D"/>
                </a:solidFill>
              </a:rPr>
              <a:t>语音播报</a:t>
            </a:r>
            <a:endParaRPr lang="en-US" altLang="zh-CN" sz="2400" dirty="0">
              <a:solidFill>
                <a:srgbClr val="AF1B2D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11" y="2684647"/>
            <a:ext cx="7197133" cy="1201429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579811" y="4056558"/>
          <a:ext cx="32797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1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335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文本编码格式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参数取值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GB2312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GBK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BIG5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295828" y="4510355"/>
            <a:ext cx="605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示例：播报“</a:t>
            </a:r>
            <a:r>
              <a:rPr lang="zh-CN" altLang="en-US" dirty="0">
                <a:solidFill>
                  <a:prstClr val="black"/>
                </a:solidFill>
              </a:rPr>
              <a:t>新大陆教育</a:t>
            </a:r>
            <a:r>
              <a:rPr lang="zh-CN" altLang="en-US" dirty="0" smtClean="0">
                <a:solidFill>
                  <a:prstClr val="black"/>
                </a:solidFill>
              </a:rPr>
              <a:t>” </a:t>
            </a:r>
            <a:r>
              <a:rPr lang="en-US" altLang="zh-CN" dirty="0" smtClean="0">
                <a:solidFill>
                  <a:prstClr val="black"/>
                </a:solidFill>
              </a:rPr>
              <a:t>GBK</a:t>
            </a:r>
            <a:r>
              <a:rPr lang="zh-CN" altLang="en-US" dirty="0" smtClean="0">
                <a:solidFill>
                  <a:prstClr val="black"/>
                </a:solidFill>
              </a:rPr>
              <a:t>编码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FD </a:t>
            </a:r>
            <a:r>
              <a:rPr lang="en-US" altLang="zh-CN" dirty="0" smtClean="0">
                <a:solidFill>
                  <a:srgbClr val="FFC000">
                    <a:lumMod val="50000"/>
                  </a:srgbClr>
                </a:solidFill>
              </a:rPr>
              <a:t>00 0C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01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01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D0 </a:t>
            </a:r>
            <a:r>
              <a:rPr lang="en-US" altLang="zh-CN" dirty="0">
                <a:solidFill>
                  <a:srgbClr val="7030A0"/>
                </a:solidFill>
              </a:rPr>
              <a:t>C2 B4 F3 C2 BD </a:t>
            </a:r>
            <a:r>
              <a:rPr lang="en-US" altLang="zh-CN" dirty="0" err="1">
                <a:solidFill>
                  <a:srgbClr val="7030A0"/>
                </a:solidFill>
              </a:rPr>
              <a:t>BD</a:t>
            </a:r>
            <a:r>
              <a:rPr lang="en-US" altLang="zh-CN" dirty="0">
                <a:solidFill>
                  <a:srgbClr val="7030A0"/>
                </a:solidFill>
              </a:rPr>
              <a:t> CC D3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FD 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110233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2744" y="1668984"/>
            <a:ext cx="1043882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solidFill>
                  <a:srgbClr val="AF1B2D"/>
                </a:solidFill>
              </a:rPr>
              <a:t>（</a:t>
            </a:r>
            <a:r>
              <a:rPr lang="en-US" altLang="zh-CN" sz="2000" dirty="0" smtClean="0">
                <a:solidFill>
                  <a:srgbClr val="AF1B2D"/>
                </a:solidFill>
              </a:rPr>
              <a:t>1</a:t>
            </a:r>
            <a:r>
              <a:rPr lang="zh-CN" altLang="en-US" sz="2000" dirty="0" smtClean="0">
                <a:solidFill>
                  <a:srgbClr val="AF1B2D"/>
                </a:solidFill>
              </a:rPr>
              <a:t>）</a:t>
            </a:r>
            <a:r>
              <a:rPr lang="en-US" altLang="zh-CN" sz="2000" dirty="0" smtClean="0">
                <a:solidFill>
                  <a:prstClr val="black"/>
                </a:solidFill>
              </a:rPr>
              <a:t>XFS5152CE</a:t>
            </a:r>
            <a:r>
              <a:rPr lang="zh-CN" altLang="en-US" sz="2000" dirty="0" smtClean="0">
                <a:solidFill>
                  <a:prstClr val="black"/>
                </a:solidFill>
              </a:rPr>
              <a:t>通讯协议 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solidFill>
                  <a:srgbClr val="AF1B2D"/>
                </a:solidFill>
              </a:rPr>
              <a:t>         文本控制标记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 smtClean="0">
                <a:solidFill>
                  <a:prstClr val="black"/>
                </a:solidFill>
              </a:rPr>
              <a:t>文本控制标记的格式一般是半角中括号（即“</a:t>
            </a:r>
            <a:r>
              <a:rPr lang="en-US" altLang="zh-CN" sz="1600" dirty="0" smtClean="0">
                <a:solidFill>
                  <a:prstClr val="black"/>
                </a:solidFill>
              </a:rPr>
              <a:t>[]”</a:t>
            </a:r>
            <a:r>
              <a:rPr lang="zh-CN" altLang="en-US" sz="1600" dirty="0" smtClean="0">
                <a:solidFill>
                  <a:prstClr val="black"/>
                </a:solidFill>
              </a:rPr>
              <a:t>）内一个小写字母、一个阿拉伯数字， 如：</a:t>
            </a:r>
            <a:r>
              <a:rPr lang="en-US" altLang="zh-CN" sz="1600" dirty="0" smtClean="0">
                <a:solidFill>
                  <a:prstClr val="black"/>
                </a:solidFill>
              </a:rPr>
              <a:t>[v3]</a:t>
            </a:r>
            <a:r>
              <a:rPr lang="zh-CN" altLang="en-US" sz="1600" dirty="0">
                <a:solidFill>
                  <a:prstClr val="black"/>
                </a:solidFill>
              </a:rPr>
              <a:t>。标记的使用方法</a:t>
            </a:r>
            <a:r>
              <a:rPr lang="zh-CN" altLang="en-US" sz="1600" dirty="0" smtClean="0">
                <a:solidFill>
                  <a:prstClr val="black"/>
                </a:solidFill>
              </a:rPr>
              <a:t>和前面的“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语音合成命令</a:t>
            </a:r>
            <a:r>
              <a:rPr lang="zh-CN" altLang="en-US" sz="1600" dirty="0" smtClean="0">
                <a:solidFill>
                  <a:prstClr val="black"/>
                </a:solidFill>
              </a:rPr>
              <a:t>”完全一致。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600" dirty="0" smtClean="0">
              <a:solidFill>
                <a:prstClr val="black"/>
              </a:solidFill>
            </a:endParaRPr>
          </a:p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2744" y="939291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AF1B2D"/>
                </a:solidFill>
              </a:rPr>
              <a:t>1. </a:t>
            </a:r>
            <a:r>
              <a:rPr lang="zh-CN" altLang="en-US" sz="2400" dirty="0" smtClean="0">
                <a:solidFill>
                  <a:srgbClr val="AF1B2D"/>
                </a:solidFill>
              </a:rPr>
              <a:t>语音播报</a:t>
            </a:r>
            <a:endParaRPr lang="en-US" altLang="zh-CN" sz="2400" dirty="0">
              <a:solidFill>
                <a:srgbClr val="AF1B2D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2744" y="3575407"/>
            <a:ext cx="10438829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XFS5152CE </a:t>
            </a:r>
            <a:r>
              <a:rPr lang="zh-CN" altLang="en-US" dirty="0">
                <a:solidFill>
                  <a:prstClr val="black"/>
                </a:solidFill>
              </a:rPr>
              <a:t>芯片的语音合成功能支持文本控制标记，可以用于设置语音合成的音量。</a:t>
            </a:r>
            <a:endParaRPr lang="en-US" altLang="zh-CN" b="1" u="sng" dirty="0">
              <a:solidFill>
                <a:srgbClr val="FF0000"/>
              </a:solidFill>
            </a:endParaRPr>
          </a:p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u="sng" dirty="0">
                <a:solidFill>
                  <a:srgbClr val="FF0000"/>
                </a:solidFill>
              </a:rPr>
              <a:t>设置音量用</a:t>
            </a:r>
            <a:r>
              <a:rPr lang="en-US" altLang="zh-CN" b="1" u="sng" dirty="0">
                <a:solidFill>
                  <a:srgbClr val="FF0000"/>
                </a:solidFill>
              </a:rPr>
              <a:t>[v?] ? </a:t>
            </a:r>
            <a:r>
              <a:rPr lang="zh-CN" altLang="en-US" b="1" u="sng" dirty="0">
                <a:solidFill>
                  <a:srgbClr val="FF0000"/>
                </a:solidFill>
              </a:rPr>
              <a:t>为音量值，取值： </a:t>
            </a:r>
            <a:r>
              <a:rPr lang="en-US" altLang="zh-CN" b="1" u="sng" dirty="0">
                <a:solidFill>
                  <a:srgbClr val="FF0000"/>
                </a:solidFill>
              </a:rPr>
              <a:t>0</a:t>
            </a:r>
            <a:r>
              <a:rPr lang="zh-CN" altLang="en-US" b="1" u="sng" dirty="0">
                <a:solidFill>
                  <a:srgbClr val="FF0000"/>
                </a:solidFill>
              </a:rPr>
              <a:t>～</a:t>
            </a:r>
            <a:r>
              <a:rPr lang="en-US" altLang="zh-CN" b="1" u="sng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prstClr val="black"/>
                </a:solidFill>
              </a:rPr>
              <a:t>。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2744" y="4695290"/>
            <a:ext cx="10438829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prstClr val="black"/>
                </a:solidFill>
              </a:rPr>
              <a:t>用户可以把标记作为文本单独发送到芯片上，如：只发送“</a:t>
            </a:r>
            <a:r>
              <a:rPr lang="en-US" altLang="zh-CN" dirty="0">
                <a:solidFill>
                  <a:prstClr val="black"/>
                </a:solidFill>
              </a:rPr>
              <a:t>[v3]”</a:t>
            </a:r>
            <a:r>
              <a:rPr lang="zh-CN" altLang="en-US" dirty="0">
                <a:solidFill>
                  <a:prstClr val="black"/>
                </a:solidFill>
              </a:rPr>
              <a:t>到芯片上设置合成音量为</a:t>
            </a:r>
            <a:r>
              <a:rPr lang="en-US" altLang="zh-CN" dirty="0">
                <a:solidFill>
                  <a:prstClr val="black"/>
                </a:solidFill>
              </a:rPr>
              <a:t>3 </a:t>
            </a:r>
            <a:r>
              <a:rPr lang="zh-CN" altLang="en-US" dirty="0">
                <a:solidFill>
                  <a:prstClr val="black"/>
                </a:solidFill>
              </a:rPr>
              <a:t>级，或者把标记和其他要合成的文本放在一起发送给芯片上</a:t>
            </a:r>
            <a:r>
              <a:rPr lang="en-US" altLang="zh-CN" dirty="0">
                <a:solidFill>
                  <a:prstClr val="black"/>
                </a:solidFill>
              </a:rPr>
              <a:t>,</a:t>
            </a:r>
            <a:r>
              <a:rPr lang="zh-CN" altLang="en-US" dirty="0">
                <a:solidFill>
                  <a:prstClr val="black"/>
                </a:solidFill>
              </a:rPr>
              <a:t>如：“</a:t>
            </a:r>
            <a:r>
              <a:rPr lang="en-US" altLang="zh-CN" dirty="0">
                <a:solidFill>
                  <a:prstClr val="black"/>
                </a:solidFill>
              </a:rPr>
              <a:t>[v3]</a:t>
            </a:r>
            <a:r>
              <a:rPr lang="zh-CN" altLang="en-US" dirty="0">
                <a:solidFill>
                  <a:prstClr val="black"/>
                </a:solidFill>
              </a:rPr>
              <a:t>我在小声说话， </a:t>
            </a:r>
            <a:r>
              <a:rPr lang="en-US" altLang="zh-CN" dirty="0">
                <a:solidFill>
                  <a:prstClr val="black"/>
                </a:solidFill>
              </a:rPr>
              <a:t>[v10]</a:t>
            </a:r>
            <a:r>
              <a:rPr lang="zh-CN" altLang="en-US" dirty="0">
                <a:solidFill>
                  <a:prstClr val="black"/>
                </a:solidFill>
              </a:rPr>
              <a:t>我在大声说话”。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35645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2744" y="1668984"/>
            <a:ext cx="10438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solidFill>
                  <a:srgbClr val="AF1B2D"/>
                </a:solidFill>
              </a:rPr>
              <a:t>（</a:t>
            </a:r>
            <a:r>
              <a:rPr lang="en-US" altLang="zh-CN" sz="2000" dirty="0" smtClean="0">
                <a:solidFill>
                  <a:srgbClr val="AF1B2D"/>
                </a:solidFill>
              </a:rPr>
              <a:t>1</a:t>
            </a:r>
            <a:r>
              <a:rPr lang="zh-CN" altLang="en-US" sz="2000" dirty="0" smtClean="0">
                <a:solidFill>
                  <a:srgbClr val="AF1B2D"/>
                </a:solidFill>
              </a:rPr>
              <a:t>）</a:t>
            </a:r>
            <a:r>
              <a:rPr lang="en-US" altLang="zh-CN" sz="2000" dirty="0" smtClean="0">
                <a:solidFill>
                  <a:prstClr val="black"/>
                </a:solidFill>
              </a:rPr>
              <a:t>XFS5152CE</a:t>
            </a:r>
            <a:r>
              <a:rPr lang="zh-CN" altLang="en-US" sz="2000" dirty="0" smtClean="0">
                <a:solidFill>
                  <a:prstClr val="black"/>
                </a:solidFill>
              </a:rPr>
              <a:t>通讯协议 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solidFill>
                  <a:srgbClr val="AF1B2D"/>
                </a:solidFill>
              </a:rPr>
              <a:t>         文本控制标记</a:t>
            </a:r>
            <a:endParaRPr lang="en-US" altLang="zh-CN" sz="2000" dirty="0" smtClean="0">
              <a:solidFill>
                <a:srgbClr val="AF1B2D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2744" y="939291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AF1B2D"/>
                </a:solidFill>
              </a:rPr>
              <a:t>1. </a:t>
            </a:r>
            <a:r>
              <a:rPr lang="zh-CN" altLang="en-US" sz="2400" dirty="0" smtClean="0">
                <a:solidFill>
                  <a:srgbClr val="AF1B2D"/>
                </a:solidFill>
              </a:rPr>
              <a:t>语音播报</a:t>
            </a:r>
            <a:endParaRPr lang="en-US" altLang="zh-CN" sz="2400" dirty="0">
              <a:solidFill>
                <a:srgbClr val="AF1B2D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549" y="975386"/>
            <a:ext cx="7197133" cy="120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68918" y="2684647"/>
            <a:ext cx="7931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</a:rPr>
              <a:t>格式</a:t>
            </a:r>
            <a:r>
              <a:rPr lang="zh-CN" altLang="en-US" dirty="0" smtClean="0">
                <a:solidFill>
                  <a:prstClr val="black"/>
                </a:solidFill>
              </a:rPr>
              <a:t>：帧</a:t>
            </a:r>
            <a:r>
              <a:rPr lang="zh-CN" altLang="en-US" dirty="0">
                <a:solidFill>
                  <a:prstClr val="black"/>
                </a:solidFill>
              </a:rPr>
              <a:t>头</a:t>
            </a:r>
            <a:r>
              <a:rPr lang="en-US" altLang="zh-CN" dirty="0">
                <a:solidFill>
                  <a:prstClr val="black"/>
                </a:solidFill>
              </a:rPr>
              <a:t>+</a:t>
            </a:r>
            <a:r>
              <a:rPr lang="zh-CN" altLang="en-US" dirty="0">
                <a:solidFill>
                  <a:prstClr val="black"/>
                </a:solidFill>
              </a:rPr>
              <a:t>数据区长度</a:t>
            </a:r>
            <a:r>
              <a:rPr lang="en-US" altLang="zh-CN" dirty="0">
                <a:solidFill>
                  <a:prstClr val="black"/>
                </a:solidFill>
              </a:rPr>
              <a:t>+</a:t>
            </a:r>
            <a:r>
              <a:rPr lang="zh-CN" altLang="en-US" dirty="0">
                <a:solidFill>
                  <a:prstClr val="black"/>
                </a:solidFill>
              </a:rPr>
              <a:t>合成命令字</a:t>
            </a:r>
            <a:r>
              <a:rPr lang="en-US" altLang="zh-CN" dirty="0">
                <a:solidFill>
                  <a:prstClr val="black"/>
                </a:solidFill>
              </a:rPr>
              <a:t>+</a:t>
            </a:r>
            <a:r>
              <a:rPr lang="zh-CN" altLang="en-US" dirty="0">
                <a:solidFill>
                  <a:prstClr val="black"/>
                </a:solidFill>
              </a:rPr>
              <a:t>文本编码格式</a:t>
            </a:r>
            <a:r>
              <a:rPr lang="en-US" altLang="zh-CN" dirty="0">
                <a:solidFill>
                  <a:prstClr val="black"/>
                </a:solidFill>
              </a:rPr>
              <a:t>+</a:t>
            </a:r>
            <a:r>
              <a:rPr lang="zh-CN" altLang="en-US" dirty="0">
                <a:solidFill>
                  <a:prstClr val="black"/>
                </a:solidFill>
              </a:rPr>
              <a:t>控制标记文本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b="1" dirty="0" smtClean="0">
                <a:solidFill>
                  <a:prstClr val="black"/>
                </a:solidFill>
              </a:rPr>
              <a:t>示例</a:t>
            </a:r>
            <a:r>
              <a:rPr lang="zh-CN" altLang="en-US" dirty="0" smtClean="0">
                <a:solidFill>
                  <a:prstClr val="black"/>
                </a:solidFill>
              </a:rPr>
              <a:t>：设置音量</a:t>
            </a:r>
            <a:r>
              <a:rPr lang="en-US" altLang="zh-CN" dirty="0" smtClean="0">
                <a:solidFill>
                  <a:prstClr val="black"/>
                </a:solidFill>
              </a:rPr>
              <a:t>10</a:t>
            </a:r>
            <a:r>
              <a:rPr lang="zh-CN" altLang="en-US" dirty="0" smtClean="0">
                <a:solidFill>
                  <a:prstClr val="black"/>
                </a:solidFill>
              </a:rPr>
              <a:t>级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2188251" y="3798961"/>
          <a:ext cx="778781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9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64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762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0713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705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92536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帧头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数据区长度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数据区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高字节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低字节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命令字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文本编码格式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控制标记文本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5B 76 31 30 5D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语音合成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GBK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[v10]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468918" y="5494178"/>
            <a:ext cx="894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FD </a:t>
            </a:r>
            <a:r>
              <a:rPr lang="en-US" altLang="zh-CN" dirty="0">
                <a:solidFill>
                  <a:srgbClr val="FFC000">
                    <a:lumMod val="50000"/>
                  </a:srgbClr>
                </a:solidFill>
              </a:rPr>
              <a:t>00 07 </a:t>
            </a:r>
            <a:r>
              <a:rPr lang="en-US" altLang="zh-CN" dirty="0">
                <a:solidFill>
                  <a:srgbClr val="FF0000"/>
                </a:solidFill>
              </a:rPr>
              <a:t>01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srgbClr val="5B9BD5">
                    <a:lumMod val="75000"/>
                  </a:srgbClr>
                </a:solidFill>
              </a:rPr>
              <a:t>01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5B 76 31 30 5D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721031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STM32</a:t>
            </a:r>
            <a:r>
              <a:rPr lang="zh-CN" altLang="en-US" b="1" dirty="0" smtClean="0"/>
              <a:t>开发</a:t>
            </a:r>
            <a:r>
              <a:rPr lang="zh-CN" altLang="zh-CN" b="1" dirty="0" smtClean="0"/>
              <a:t>基础</a:t>
            </a:r>
            <a:r>
              <a:rPr lang="zh-CN" altLang="zh-CN" b="1" dirty="0"/>
              <a:t>知识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71567" y="880011"/>
            <a:ext cx="10606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串口通信技术</a:t>
            </a:r>
            <a:endParaRPr lang="en-US" altLang="zh-CN" sz="2400" b="1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STM32CubeMX</a:t>
            </a:r>
            <a:r>
              <a:rPr lang="zh-CN" altLang="en-US" sz="2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配置生成串口初始化代码</a:t>
            </a:r>
            <a:endParaRPr lang="en-US" altLang="zh-CN" sz="16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35" y="1777016"/>
            <a:ext cx="5661365" cy="46443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46" y="1777017"/>
            <a:ext cx="5145762" cy="46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3253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STM32</a:t>
            </a:r>
            <a:r>
              <a:rPr lang="zh-CN" altLang="en-US" b="1" dirty="0" smtClean="0"/>
              <a:t>开发</a:t>
            </a:r>
            <a:r>
              <a:rPr lang="zh-CN" altLang="zh-CN" b="1" dirty="0" smtClean="0"/>
              <a:t>基础</a:t>
            </a:r>
            <a:r>
              <a:rPr lang="zh-CN" altLang="zh-CN" b="1" dirty="0"/>
              <a:t>知识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71567" y="880011"/>
            <a:ext cx="106063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串口通信技术</a:t>
            </a:r>
            <a:endParaRPr lang="en-US" altLang="zh-CN" sz="2400" b="1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STM32CubeMX</a:t>
            </a:r>
            <a:r>
              <a:rPr lang="zh-CN" altLang="en-US" sz="2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配置生成串口初始化代码</a:t>
            </a:r>
            <a:endParaRPr lang="en-US" altLang="zh-CN" sz="16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35" y="1777016"/>
            <a:ext cx="5661365" cy="46443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46" y="1777017"/>
            <a:ext cx="5145762" cy="46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18222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>
            <a:extLst>
              <a:ext uri="{FF2B5EF4-FFF2-40B4-BE49-F238E27FC236}">
                <a16:creationId xmlns="" xmlns:a16="http://schemas.microsoft.com/office/drawing/2014/main" id="{458D81E8-2502-4BBC-85AE-55D17D2C7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925" y="1561248"/>
            <a:ext cx="4212431" cy="117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1C1"/>
                </a:solidFill>
                <a:latin typeface="新宋体" pitchFamily="49" charset="-122"/>
                <a:ea typeface="新宋体" pitchFamily="49" charset="-122"/>
              </a:rPr>
              <a:t>       </a:t>
            </a:r>
            <a:r>
              <a:rPr lang="zh-CN" altLang="en-US" sz="7200" b="1" i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" name="Picture 2" descr="https://p0.ssl.qhimgs1.com/bdr/_240_/t01e0787a693a453904.jpg">
            <a:extLst>
              <a:ext uri="{FF2B5EF4-FFF2-40B4-BE49-F238E27FC236}">
                <a16:creationId xmlns="" xmlns:a16="http://schemas.microsoft.com/office/drawing/2014/main" id="{10E82FAF-6CB1-45DE-87FB-AEBFD6AA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62" y="3169317"/>
            <a:ext cx="2888146" cy="1966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https://p3.ssl.qhimgs1.com/bdr/_240_/t012ce5e1dc2f78c773.jpg">
            <a:extLst>
              <a:ext uri="{FF2B5EF4-FFF2-40B4-BE49-F238E27FC236}">
                <a16:creationId xmlns="" xmlns:a16="http://schemas.microsoft.com/office/drawing/2014/main" id="{E4D84D71-E3CE-4ED9-A8FD-9C1C8086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41" y="3927631"/>
            <a:ext cx="2521202" cy="1861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https://p5.ssl.qhimgs1.com/bdr/_240_/t013d9e94e0f751c9cb.jpg">
            <a:extLst>
              <a:ext uri="{FF2B5EF4-FFF2-40B4-BE49-F238E27FC236}">
                <a16:creationId xmlns="" xmlns:a16="http://schemas.microsoft.com/office/drawing/2014/main" id="{0DEE7E7D-4F64-4027-92DE-FFDAC0F8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95" y="3322025"/>
            <a:ext cx="2523008" cy="1672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8" descr="https://p1.ssl.qhimgs1.com/bdr/_240_/t01e7fecab809e48b21.jpg">
            <a:extLst>
              <a:ext uri="{FF2B5EF4-FFF2-40B4-BE49-F238E27FC236}">
                <a16:creationId xmlns="" xmlns:a16="http://schemas.microsoft.com/office/drawing/2014/main" id="{69E9358E-8937-41DB-9DB1-433DDFCD5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12" y="3908958"/>
            <a:ext cx="3324174" cy="2030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74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联网创新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694888" y="872481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AF1B2D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智慧云播报打印系统</a:t>
            </a:r>
          </a:p>
        </p:txBody>
      </p:sp>
      <p:sp>
        <p:nvSpPr>
          <p:cNvPr id="13" name="矩形 12"/>
          <p:cNvSpPr/>
          <p:nvPr/>
        </p:nvSpPr>
        <p:spPr>
          <a:xfrm>
            <a:off x="5588189" y="5896843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系统框图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37" y="1468179"/>
            <a:ext cx="9769113" cy="44286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179135" y="3211033"/>
            <a:ext cx="1424763" cy="8825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14716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7442" y="761999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测试按键和语音功能</a:t>
            </a:r>
            <a:endParaRPr lang="zh-CN" altLang="en-US" sz="28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7442" y="2047217"/>
            <a:ext cx="1138719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/>
              <a:t>初级功能：</a:t>
            </a:r>
            <a:endParaRPr lang="en-US" altLang="zh-CN" sz="2800" b="1" dirty="0" smtClean="0"/>
          </a:p>
          <a:p>
            <a:pPr lvl="0"/>
            <a:r>
              <a:rPr lang="zh-CN" altLang="en-US" sz="2800" dirty="0" smtClean="0"/>
              <a:t>系统上电播报：有福之州福州欢迎您；</a:t>
            </a:r>
            <a:endParaRPr lang="en-US" altLang="zh-CN" sz="2800" dirty="0" smtClean="0"/>
          </a:p>
          <a:p>
            <a:pPr lvl="0"/>
            <a:r>
              <a:rPr lang="zh-CN" altLang="en-US" sz="2800" dirty="0" smtClean="0"/>
              <a:t>按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下按键</a:t>
            </a:r>
            <a:r>
              <a:rPr lang="en-US" altLang="zh-CN" sz="2800" dirty="0" smtClean="0"/>
              <a:t>KEY1</a:t>
            </a:r>
            <a:r>
              <a:rPr lang="zh-CN" altLang="en-US" sz="2800" dirty="0" smtClean="0"/>
              <a:t>语音播报：按键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按下；</a:t>
            </a:r>
            <a:endParaRPr lang="en-US" altLang="zh-CN" sz="2800" dirty="0" smtClean="0"/>
          </a:p>
          <a:p>
            <a:pPr lvl="0"/>
            <a:r>
              <a:rPr lang="zh-CN" altLang="en-US" sz="2800" dirty="0"/>
              <a:t>按</a:t>
            </a:r>
            <a:r>
              <a:rPr lang="en-US" altLang="zh-CN" sz="2800" dirty="0"/>
              <a:t>1</a:t>
            </a:r>
            <a:r>
              <a:rPr lang="zh-CN" altLang="en-US" sz="2800" dirty="0"/>
              <a:t>下按键</a:t>
            </a:r>
            <a:r>
              <a:rPr lang="en-US" altLang="zh-CN" sz="2800" dirty="0" smtClean="0"/>
              <a:t>KEY2</a:t>
            </a:r>
            <a:r>
              <a:rPr lang="zh-CN" altLang="en-US" sz="2800" dirty="0" smtClean="0"/>
              <a:t>语音</a:t>
            </a:r>
            <a:r>
              <a:rPr lang="zh-CN" altLang="en-US" sz="2800" dirty="0"/>
              <a:t>播报：</a:t>
            </a:r>
            <a:r>
              <a:rPr lang="zh-CN" altLang="en-US" sz="2800" dirty="0" smtClean="0"/>
              <a:t>按键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按下。</a:t>
            </a:r>
            <a:endParaRPr lang="en-US" altLang="zh-CN" sz="2800" dirty="0" smtClean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67561"/>
          <a:stretch/>
        </p:blipFill>
        <p:spPr>
          <a:xfrm>
            <a:off x="2668505" y="4250515"/>
            <a:ext cx="6507026" cy="20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0069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8026" y="1071184"/>
            <a:ext cx="61352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测试按键和语音</a:t>
            </a:r>
            <a:r>
              <a:rPr lang="zh-CN" altLang="en-US" sz="2800" b="1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功能</a:t>
            </a:r>
            <a:endParaRPr lang="en-US" altLang="zh-CN" sz="2800" b="1" kern="100" dirty="0" smtClean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8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 smtClean="0"/>
              <a:t>高级功能：</a:t>
            </a:r>
            <a:endParaRPr lang="en-US" altLang="zh-CN" sz="2800" b="1" dirty="0"/>
          </a:p>
          <a:p>
            <a:r>
              <a:rPr lang="zh-CN" altLang="en-US" sz="2400" dirty="0" smtClean="0"/>
              <a:t>按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下功能键，语音播报：“请输入密码”，然后在数字键盘区域输入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位数密码，点击确认键，系统将输入密码与预设密码对比，密码正确则语音播报</a:t>
            </a:r>
            <a:r>
              <a:rPr lang="zh-CN" altLang="en-US" sz="2400" dirty="0"/>
              <a:t>：“密码正确” ，</a:t>
            </a:r>
            <a:r>
              <a:rPr lang="zh-CN" altLang="en-US" sz="2400" dirty="0" smtClean="0"/>
              <a:t>否则</a:t>
            </a:r>
            <a:r>
              <a:rPr lang="zh-CN" altLang="en-US" sz="2400" dirty="0"/>
              <a:t>播报： “密码错误”</a:t>
            </a:r>
            <a:r>
              <a:rPr lang="zh-CN" altLang="en-US" sz="2400" dirty="0" smtClean="0"/>
              <a:t>。输入密码正确匹配后，才能运行</a:t>
            </a:r>
            <a:r>
              <a:rPr lang="zh-CN" altLang="en-US" sz="2400" dirty="0" smtClean="0">
                <a:solidFill>
                  <a:srgbClr val="FF0000"/>
                </a:solidFill>
              </a:rPr>
              <a:t>初级功能</a:t>
            </a:r>
            <a:r>
              <a:rPr lang="zh-CN" altLang="en-US" sz="2400" dirty="0" smtClean="0"/>
              <a:t>中的按键功能。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39" y="1155560"/>
            <a:ext cx="4990809" cy="51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01802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3" t="18427" r="29159" b="20449"/>
          <a:stretch/>
        </p:blipFill>
        <p:spPr>
          <a:xfrm>
            <a:off x="164387" y="893851"/>
            <a:ext cx="5373385" cy="52955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91883" y="1818524"/>
            <a:ext cx="63905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语音</a:t>
            </a:r>
            <a:r>
              <a:rPr lang="zh-CN" altLang="en-US" sz="2400" dirty="0"/>
              <a:t>模块采用的是科大讯飞股份有限公司的解码编码芯片</a:t>
            </a:r>
            <a:r>
              <a:rPr lang="en-US" altLang="zh-CN" sz="2400" b="1" dirty="0"/>
              <a:t>XFS5152CE</a:t>
            </a:r>
            <a:r>
              <a:rPr lang="zh-CN" altLang="en-US" sz="2400" dirty="0"/>
              <a:t>。它是一款高集成度的</a:t>
            </a:r>
            <a:r>
              <a:rPr lang="zh-CN" altLang="en-US" sz="2400" b="1" dirty="0"/>
              <a:t>语音合成芯片</a:t>
            </a:r>
            <a:r>
              <a:rPr lang="zh-CN" altLang="en-US" sz="2400" dirty="0"/>
              <a:t>，可实现中文、英文语音合成，并集成了语音编码、解码功能，可支持用户进行录音和播放；除此之外，还创新性地集成了</a:t>
            </a:r>
            <a:r>
              <a:rPr lang="zh-CN" altLang="en-US" sz="2400" b="1" dirty="0"/>
              <a:t>轻量级的语音识别功能</a:t>
            </a:r>
            <a:r>
              <a:rPr lang="zh-CN" altLang="en-US" sz="2400" dirty="0"/>
              <a:t>，支持</a:t>
            </a:r>
            <a:r>
              <a:rPr lang="en-US" altLang="zh-CN" sz="2400" dirty="0"/>
              <a:t>30</a:t>
            </a:r>
            <a:r>
              <a:rPr lang="zh-CN" altLang="en-US" sz="2400" dirty="0"/>
              <a:t>个命令词的</a:t>
            </a:r>
            <a:r>
              <a:rPr lang="zh-CN" altLang="en-US" sz="2400" dirty="0" smtClean="0"/>
              <a:t>识别。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7760912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0561" y="1047962"/>
            <a:ext cx="111577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通讯接口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XFS5152CE </a:t>
            </a:r>
            <a:r>
              <a:rPr lang="zh-CN" altLang="en-US" sz="2400" dirty="0"/>
              <a:t>芯片支持三种通讯</a:t>
            </a:r>
            <a:r>
              <a:rPr lang="zh-CN" altLang="en-US" sz="2400" dirty="0" smtClean="0"/>
              <a:t>方式：</a:t>
            </a:r>
            <a:endParaRPr lang="en-US" altLang="zh-CN" sz="2400" dirty="0" smtClean="0"/>
          </a:p>
          <a:p>
            <a:pPr lvl="1"/>
            <a:r>
              <a:rPr lang="en-US" altLang="zh-CN" sz="2400" b="1" dirty="0" smtClean="0">
                <a:solidFill>
                  <a:srgbClr val="FF0000"/>
                </a:solidFill>
              </a:rPr>
              <a:t>UART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 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rgbClr val="FF0000"/>
                </a:solidFill>
              </a:rPr>
              <a:t>I2C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 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rgbClr val="FF0000"/>
                </a:solidFill>
              </a:rPr>
              <a:t>SPI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。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0561" y="3801438"/>
            <a:ext cx="9431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可通过 </a:t>
            </a:r>
            <a:r>
              <a:rPr lang="en-US" altLang="zh-CN" sz="2400" dirty="0"/>
              <a:t>UART </a:t>
            </a:r>
            <a:r>
              <a:rPr lang="zh-CN" altLang="en-US" sz="2400" dirty="0"/>
              <a:t>接口、</a:t>
            </a:r>
            <a:r>
              <a:rPr lang="en-US" altLang="zh-CN" sz="2400" dirty="0"/>
              <a:t>I2C </a:t>
            </a:r>
            <a:r>
              <a:rPr lang="zh-CN" altLang="en-US" sz="2400" dirty="0"/>
              <a:t>或 </a:t>
            </a:r>
            <a:r>
              <a:rPr lang="en-US" altLang="zh-CN" sz="2400" dirty="0"/>
              <a:t>SPI </a:t>
            </a:r>
            <a:r>
              <a:rPr lang="zh-CN" altLang="en-US" sz="2400" dirty="0"/>
              <a:t>接口接收上位机发送的命令和数据，允许发送数据的最大长度为 </a:t>
            </a:r>
            <a:r>
              <a:rPr lang="en-US" altLang="zh-CN" sz="2400" dirty="0"/>
              <a:t>4k </a:t>
            </a:r>
            <a:r>
              <a:rPr lang="zh-CN" altLang="en-US" sz="2400" dirty="0"/>
              <a:t>字节。</a:t>
            </a:r>
          </a:p>
        </p:txBody>
      </p:sp>
    </p:spTree>
    <p:extLst>
      <p:ext uri="{BB962C8B-B14F-4D97-AF65-F5344CB8AC3E}">
        <p14:creationId xmlns:p14="http://schemas.microsoft.com/office/powerpoint/2010/main" val="3871601195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63166" y="2642169"/>
            <a:ext cx="2439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 smtClean="0"/>
              <a:t>语音模块包含：</a:t>
            </a:r>
            <a:r>
              <a:rPr lang="en-US" altLang="zh-CN" sz="2400" dirty="0" smtClean="0">
                <a:solidFill>
                  <a:srgbClr val="FF0000"/>
                </a:solidFill>
              </a:rPr>
              <a:t>XFS5152CE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芯片、 </a:t>
            </a:r>
            <a:r>
              <a:rPr lang="zh-CN" altLang="en-US" sz="2400" dirty="0">
                <a:solidFill>
                  <a:srgbClr val="FF0000"/>
                </a:solidFill>
              </a:rPr>
              <a:t>功放</a:t>
            </a:r>
            <a:r>
              <a:rPr lang="zh-CN" altLang="en-US" sz="2400" dirty="0"/>
              <a:t>模块</a:t>
            </a:r>
            <a:r>
              <a:rPr lang="zh-CN" altLang="en-US" sz="2400" dirty="0" smtClean="0"/>
              <a:t>、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麦克风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8" y="936660"/>
            <a:ext cx="93535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8992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0561" y="1047962"/>
            <a:ext cx="11157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通讯接口</a:t>
            </a:r>
            <a:r>
              <a:rPr lang="en-US" altLang="zh-CN" sz="3200" b="1" dirty="0"/>
              <a:t>-UART </a:t>
            </a:r>
            <a:r>
              <a:rPr lang="zh-CN" altLang="en-US" sz="3200" b="1" dirty="0"/>
              <a:t>通讯</a:t>
            </a:r>
            <a:r>
              <a:rPr lang="zh-CN" altLang="en-US" sz="3200" b="1" dirty="0" smtClean="0"/>
              <a:t>模式</a:t>
            </a:r>
            <a:endParaRPr lang="en-US" altLang="zh-CN" sz="24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6096001" y="1662705"/>
            <a:ext cx="52980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） 通讯标准： </a:t>
            </a:r>
            <a:r>
              <a:rPr lang="en-US" altLang="zh-CN" sz="2800" dirty="0"/>
              <a:t>UART</a:t>
            </a:r>
            <a:br>
              <a:rPr lang="en-US" altLang="zh-CN" sz="2800" dirty="0"/>
            </a:br>
            <a:r>
              <a:rPr lang="en-US" altLang="zh-CN" sz="2800" dirty="0"/>
              <a:t>2</a:t>
            </a:r>
            <a:r>
              <a:rPr lang="zh-CN" altLang="en-US" sz="2800" dirty="0"/>
              <a:t>） 波特率： </a:t>
            </a:r>
            <a:r>
              <a:rPr lang="en-US" altLang="zh-CN" sz="2800" dirty="0">
                <a:solidFill>
                  <a:srgbClr val="FF0000"/>
                </a:solidFill>
              </a:rPr>
              <a:t>4800 bps</a:t>
            </a:r>
            <a:r>
              <a:rPr lang="zh-CN" altLang="en-US" sz="2800" dirty="0">
                <a:solidFill>
                  <a:srgbClr val="FF0000"/>
                </a:solidFill>
              </a:rPr>
              <a:t>、 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4"/>
            <a:r>
              <a:rPr lang="en-US" altLang="zh-CN" sz="2800" dirty="0" smtClean="0">
                <a:solidFill>
                  <a:srgbClr val="FF0000"/>
                </a:solidFill>
              </a:rPr>
              <a:t>9600 </a:t>
            </a:r>
            <a:r>
              <a:rPr lang="en-US" altLang="zh-CN" sz="2800" dirty="0">
                <a:solidFill>
                  <a:srgbClr val="FF0000"/>
                </a:solidFill>
              </a:rPr>
              <a:t>bps</a:t>
            </a:r>
            <a:r>
              <a:rPr lang="zh-CN" altLang="en-US" sz="2800" dirty="0">
                <a:solidFill>
                  <a:srgbClr val="FF0000"/>
                </a:solidFill>
              </a:rPr>
              <a:t>、 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4"/>
            <a:r>
              <a:rPr lang="en-US" altLang="zh-CN" sz="2800" dirty="0" smtClean="0">
                <a:solidFill>
                  <a:srgbClr val="FF0000"/>
                </a:solidFill>
              </a:rPr>
              <a:t>57600 </a:t>
            </a:r>
            <a:r>
              <a:rPr lang="en-US" altLang="zh-CN" sz="2800" dirty="0">
                <a:solidFill>
                  <a:srgbClr val="FF0000"/>
                </a:solidFill>
              </a:rPr>
              <a:t>bps</a:t>
            </a:r>
            <a:r>
              <a:rPr lang="zh-CN" altLang="en-US" sz="2800" dirty="0">
                <a:solidFill>
                  <a:srgbClr val="FF0000"/>
                </a:solidFill>
              </a:rPr>
              <a:t>、 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4"/>
            <a:r>
              <a:rPr lang="en-US" altLang="zh-CN" sz="2800" dirty="0" smtClean="0">
                <a:solidFill>
                  <a:srgbClr val="FF0000"/>
                </a:solidFill>
              </a:rPr>
              <a:t>115200 bps</a:t>
            </a:r>
          </a:p>
          <a:p>
            <a:pPr marL="0" lvl="4"/>
            <a:r>
              <a:rPr lang="en-US" altLang="zh-CN" sz="2800" dirty="0" smtClean="0"/>
              <a:t>3</a:t>
            </a:r>
            <a:r>
              <a:rPr lang="zh-CN" altLang="en-US" sz="2800" dirty="0"/>
              <a:t>） 起始位： </a:t>
            </a:r>
            <a:r>
              <a:rPr lang="en-US" altLang="zh-CN" sz="2800" dirty="0"/>
              <a:t>1bit</a:t>
            </a:r>
            <a:br>
              <a:rPr lang="en-US" altLang="zh-CN" sz="2800" dirty="0"/>
            </a:br>
            <a:r>
              <a:rPr lang="en-US" altLang="zh-CN" sz="2800" dirty="0"/>
              <a:t>4</a:t>
            </a:r>
            <a:r>
              <a:rPr lang="zh-CN" altLang="en-US" sz="2800" dirty="0"/>
              <a:t>） 数据位： </a:t>
            </a:r>
            <a:r>
              <a:rPr lang="en-US" altLang="zh-CN" sz="2800" dirty="0"/>
              <a:t>8 bits</a:t>
            </a:r>
            <a:br>
              <a:rPr lang="en-US" altLang="zh-CN" sz="2800" dirty="0"/>
            </a:br>
            <a:r>
              <a:rPr lang="en-US" altLang="zh-CN" sz="2800" dirty="0"/>
              <a:t>5</a:t>
            </a:r>
            <a:r>
              <a:rPr lang="zh-CN" altLang="en-US" sz="2800" dirty="0"/>
              <a:t>） 停止位： </a:t>
            </a:r>
            <a:r>
              <a:rPr lang="en-US" altLang="zh-CN" sz="2800" dirty="0"/>
              <a:t>1 bit</a:t>
            </a:r>
            <a:br>
              <a:rPr lang="en-US" altLang="zh-CN" sz="2800" dirty="0"/>
            </a:br>
            <a:r>
              <a:rPr lang="en-US" altLang="zh-CN" sz="2800" dirty="0"/>
              <a:t>6</a:t>
            </a:r>
            <a:r>
              <a:rPr lang="zh-CN" altLang="en-US" sz="2800" dirty="0"/>
              <a:t>） 校验：无 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1" y="1632737"/>
            <a:ext cx="48958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629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语音模块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0561" y="1047962"/>
            <a:ext cx="11157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通讯接口</a:t>
            </a:r>
            <a:r>
              <a:rPr lang="en-US" altLang="zh-CN" sz="3200" b="1" dirty="0"/>
              <a:t>-UART </a:t>
            </a:r>
            <a:r>
              <a:rPr lang="zh-CN" altLang="en-US" sz="3200" b="1" dirty="0"/>
              <a:t>通讯</a:t>
            </a:r>
            <a:r>
              <a:rPr lang="zh-CN" altLang="en-US" sz="3200" b="1" dirty="0" smtClean="0"/>
              <a:t>模式</a:t>
            </a:r>
            <a:endParaRPr lang="en-US" altLang="zh-CN" sz="24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770561" y="1818923"/>
            <a:ext cx="104693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波特率配置方法</a:t>
            </a:r>
            <a:endParaRPr lang="en-US" altLang="zh-CN" sz="2800" dirty="0" smtClean="0"/>
          </a:p>
          <a:p>
            <a:r>
              <a:rPr lang="en-US" altLang="zh-CN" sz="2000" dirty="0" smtClean="0"/>
              <a:t>          XFS5152CE </a:t>
            </a:r>
            <a:r>
              <a:rPr lang="zh-CN" altLang="en-US" sz="2000" dirty="0"/>
              <a:t>芯片的 </a:t>
            </a:r>
            <a:r>
              <a:rPr lang="en-US" altLang="zh-CN" sz="2000" dirty="0"/>
              <a:t>UART </a:t>
            </a:r>
            <a:r>
              <a:rPr lang="zh-CN" altLang="en-US" sz="2000" dirty="0"/>
              <a:t>通讯接口支持 </a:t>
            </a:r>
            <a:r>
              <a:rPr lang="en-US" altLang="zh-CN" sz="2000" dirty="0"/>
              <a:t>4 </a:t>
            </a:r>
            <a:r>
              <a:rPr lang="zh-CN" altLang="en-US" sz="2000" dirty="0"/>
              <a:t>种通讯波特率： </a:t>
            </a:r>
            <a:r>
              <a:rPr lang="en-US" altLang="zh-CN" sz="2000" dirty="0"/>
              <a:t>4800 bps</a:t>
            </a:r>
            <a:r>
              <a:rPr lang="zh-CN" altLang="en-US" sz="2000" dirty="0"/>
              <a:t>、 </a:t>
            </a:r>
            <a:r>
              <a:rPr lang="en-US" altLang="zh-CN" sz="2000" dirty="0"/>
              <a:t>9600 bps</a:t>
            </a:r>
            <a:r>
              <a:rPr lang="zh-CN" altLang="en-US" sz="2000" dirty="0"/>
              <a:t>、 </a:t>
            </a:r>
            <a:r>
              <a:rPr lang="en-US" altLang="zh-CN" sz="2000" dirty="0"/>
              <a:t>57600 bps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115200 </a:t>
            </a:r>
            <a:r>
              <a:rPr lang="en-US" altLang="zh-CN" sz="2000" dirty="0"/>
              <a:t>bps</a:t>
            </a:r>
            <a:r>
              <a:rPr lang="zh-CN" altLang="en-US" sz="2000" dirty="0" smtClean="0"/>
              <a:t>，通过 </a:t>
            </a:r>
            <a:r>
              <a:rPr lang="en-US" altLang="zh-CN" sz="2000" dirty="0"/>
              <a:t>XFS5152CE </a:t>
            </a:r>
            <a:r>
              <a:rPr lang="zh-CN" altLang="en-US" sz="2000" dirty="0"/>
              <a:t>芯片上的两个管脚 </a:t>
            </a:r>
            <a:r>
              <a:rPr lang="en-US" altLang="zh-CN" sz="2000" dirty="0"/>
              <a:t>BAUD1</a:t>
            </a:r>
            <a:r>
              <a:rPr lang="zh-CN" altLang="en-US" sz="2000" dirty="0"/>
              <a:t>（</a:t>
            </a:r>
            <a:r>
              <a:rPr lang="en-US" altLang="zh-CN" sz="2000" dirty="0"/>
              <a:t>56 </a:t>
            </a:r>
            <a:r>
              <a:rPr lang="zh-CN" altLang="en-US" sz="2000" dirty="0"/>
              <a:t>引脚）、 </a:t>
            </a:r>
            <a:r>
              <a:rPr lang="en-US" altLang="zh-CN" sz="2000" dirty="0"/>
              <a:t>BAUD2</a:t>
            </a:r>
            <a:r>
              <a:rPr lang="zh-CN" altLang="en-US" sz="2000" dirty="0"/>
              <a:t>（</a:t>
            </a:r>
            <a:r>
              <a:rPr lang="en-US" altLang="zh-CN" sz="2000" dirty="0"/>
              <a:t>55 </a:t>
            </a:r>
            <a:r>
              <a:rPr lang="zh-CN" altLang="en-US" sz="2000" dirty="0"/>
              <a:t>引脚）</a:t>
            </a:r>
            <a:r>
              <a:rPr lang="zh-CN" altLang="en-US" sz="2000" dirty="0" smtClean="0"/>
              <a:t>上的</a:t>
            </a:r>
            <a:r>
              <a:rPr lang="zh-CN" altLang="en-US" sz="2000" dirty="0"/>
              <a:t>电平来进行硬件配置。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61" y="3265474"/>
            <a:ext cx="6844283" cy="1871606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898578"/>
              </p:ext>
            </p:extLst>
          </p:nvPr>
        </p:nvGraphicFramePr>
        <p:xfrm>
          <a:off x="5352836" y="4896712"/>
          <a:ext cx="6839164" cy="1544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BMP 图像" r:id="rId5" imgW="4429080" imgH="1000080" progId="Paint.Picture">
                  <p:embed/>
                </p:oleObj>
              </mc:Choice>
              <mc:Fallback>
                <p:oleObj name="BMP 图像" r:id="rId5" imgW="4429080" imgH="1000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2836" y="4896712"/>
                        <a:ext cx="6839164" cy="1544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051425" y="5327394"/>
            <a:ext cx="230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根据原理图，</a:t>
            </a:r>
            <a:endParaRPr lang="en-US" altLang="zh-CN" dirty="0" smtClean="0"/>
          </a:p>
          <a:p>
            <a:r>
              <a:rPr lang="zh-CN" altLang="en-US" dirty="0" smtClean="0"/>
              <a:t>语音模块的波特率为：</a:t>
            </a:r>
            <a:r>
              <a:rPr lang="en-US" altLang="zh-CN" b="1" dirty="0" smtClean="0">
                <a:solidFill>
                  <a:srgbClr val="FF0000"/>
                </a:solidFill>
              </a:rPr>
              <a:t>115200bps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960453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</TotalTime>
  <Words>764</Words>
  <Application>Microsoft Office PowerPoint</Application>
  <PresentationFormat>宽屏</PresentationFormat>
  <Paragraphs>140</Paragraphs>
  <Slides>15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宋体</vt:lpstr>
      <vt:lpstr>微软雅黑</vt:lpstr>
      <vt:lpstr>新宋体</vt:lpstr>
      <vt:lpstr>arial</vt:lpstr>
      <vt:lpstr>arial</vt:lpstr>
      <vt:lpstr>Calibri</vt:lpstr>
      <vt:lpstr>Times New Roman</vt:lpstr>
      <vt:lpstr>Office 主题​​</vt:lpstr>
      <vt:lpstr>BMP 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FJW</dc:creator>
  <cp:lastModifiedBy>MA</cp:lastModifiedBy>
  <cp:revision>270</cp:revision>
  <dcterms:created xsi:type="dcterms:W3CDTF">2018-01-01T03:32:59Z</dcterms:created>
  <dcterms:modified xsi:type="dcterms:W3CDTF">2023-08-13T03:23:12Z</dcterms:modified>
</cp:coreProperties>
</file>